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1173" r:id="rId2"/>
    <p:sldId id="1223" r:id="rId3"/>
    <p:sldId id="1232" r:id="rId4"/>
    <p:sldId id="1233" r:id="rId5"/>
    <p:sldId id="1238" r:id="rId6"/>
    <p:sldId id="1225" r:id="rId7"/>
    <p:sldId id="1235" r:id="rId8"/>
    <p:sldId id="1234" r:id="rId9"/>
    <p:sldId id="1236" r:id="rId10"/>
    <p:sldId id="1237" r:id="rId11"/>
    <p:sldId id="1226" r:id="rId12"/>
    <p:sldId id="1227" r:id="rId13"/>
    <p:sldId id="1228" r:id="rId14"/>
    <p:sldId id="1229" r:id="rId15"/>
    <p:sldId id="1230" r:id="rId16"/>
    <p:sldId id="1231" r:id="rId17"/>
    <p:sldId id="1222" r:id="rId18"/>
  </p:sldIdLst>
  <p:sldSz cx="12192000" cy="6858000"/>
  <p:notesSz cx="6794500" cy="99314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321E4CE4-DB96-43F6-B5A0-C9F25814547E}">
          <p14:sldIdLst>
            <p14:sldId id="1173"/>
            <p14:sldId id="1223"/>
            <p14:sldId id="1232"/>
            <p14:sldId id="1233"/>
            <p14:sldId id="1238"/>
            <p14:sldId id="1225"/>
            <p14:sldId id="1235"/>
            <p14:sldId id="1234"/>
            <p14:sldId id="1236"/>
            <p14:sldId id="1237"/>
            <p14:sldId id="1226"/>
            <p14:sldId id="1227"/>
            <p14:sldId id="1228"/>
            <p14:sldId id="1229"/>
            <p14:sldId id="1230"/>
            <p14:sldId id="1231"/>
            <p14:sldId id="122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451" userDrawn="1">
          <p15:clr>
            <a:srgbClr val="A4A3A4"/>
          </p15:clr>
        </p15:guide>
        <p15:guide id="2" orient="horz" pos="1646" userDrawn="1">
          <p15:clr>
            <a:srgbClr val="A4A3A4"/>
          </p15:clr>
        </p15:guide>
        <p15:guide id="3" orient="horz" pos="3142" userDrawn="1">
          <p15:clr>
            <a:srgbClr val="A4A3A4"/>
          </p15:clr>
        </p15:guide>
        <p15:guide id="4" pos="2373" userDrawn="1">
          <p15:clr>
            <a:srgbClr val="A4A3A4"/>
          </p15:clr>
        </p15:guide>
        <p15:guide id="5" pos="7562" userDrawn="1">
          <p15:clr>
            <a:srgbClr val="A4A3A4"/>
          </p15:clr>
        </p15:guide>
        <p15:guide id="6" pos="175" userDrawn="1">
          <p15:clr>
            <a:srgbClr val="A4A3A4"/>
          </p15:clr>
        </p15:guide>
        <p15:guide id="7" orient="horz" pos="245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üller, Bastian" initials="MB" lastIdx="2" clrIdx="0"/>
  <p:cmAuthor id="1" name="F. Huber" initials="FH" lastIdx="1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625E"/>
    <a:srgbClr val="456A76"/>
    <a:srgbClr val="FFFF99"/>
    <a:srgbClr val="01B8AA"/>
    <a:srgbClr val="1A4C00"/>
    <a:srgbClr val="3399FF"/>
    <a:srgbClr val="CC99FF"/>
    <a:srgbClr val="6666FF"/>
    <a:srgbClr val="042BEC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8D230F3-CF80-4859-8CE7-A43EE81993B5}" styleName="Helle Formatvorlage 1 - Akz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03" autoAdjust="0"/>
    <p:restoredTop sz="93827" autoAdjust="0"/>
  </p:normalViewPr>
  <p:slideViewPr>
    <p:cSldViewPr snapToGrid="0">
      <p:cViewPr varScale="1">
        <p:scale>
          <a:sx n="77" d="100"/>
          <a:sy n="77" d="100"/>
        </p:scale>
        <p:origin x="720" y="62"/>
      </p:cViewPr>
      <p:guideLst>
        <p:guide orient="horz" pos="2451"/>
        <p:guide orient="horz" pos="1646"/>
        <p:guide orient="horz" pos="3142"/>
        <p:guide pos="2373"/>
        <p:guide pos="7562"/>
        <p:guide pos="175"/>
        <p:guide orient="horz" pos="2458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0" d="100"/>
          <a:sy n="80" d="100"/>
        </p:scale>
        <p:origin x="2094" y="102"/>
      </p:cViewPr>
      <p:guideLst>
        <p:guide orient="horz" pos="3128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2.xml"/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4283" cy="496570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48647" y="1"/>
            <a:ext cx="2944283" cy="496570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23F11D1E-962B-4F1C-AB1B-F760EEAB72BE}" type="datetimeFigureOut">
              <a:rPr lang="de-DE" smtClean="0"/>
              <a:pPr/>
              <a:t>14.02.2021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1" y="9433107"/>
            <a:ext cx="2944283" cy="496570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48647" y="9433107"/>
            <a:ext cx="2944283" cy="496570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0E74EEDA-202C-4BB8-B5F8-59E68293088E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852451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3.tiff>
</file>

<file path=ppt/media/image4.tiff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4283" cy="496570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8647" y="1"/>
            <a:ext cx="2944283" cy="496570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8938226D-47F2-4C83-A95A-C595C97A41D0}" type="datetimeFigureOut">
              <a:rPr lang="de-DE" smtClean="0"/>
              <a:pPr/>
              <a:t>14.02.2021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87313" y="744538"/>
            <a:ext cx="6619875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2" tIns="45716" rIns="91432" bIns="45716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717415"/>
            <a:ext cx="5435600" cy="4469130"/>
          </a:xfrm>
          <a:prstGeom prst="rect">
            <a:avLst/>
          </a:prstGeom>
        </p:spPr>
        <p:txBody>
          <a:bodyPr vert="horz" lIns="91432" tIns="45716" rIns="91432" bIns="45716" rtlCol="0">
            <a:normAutofit/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33107"/>
            <a:ext cx="2944283" cy="496570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8647" y="9433107"/>
            <a:ext cx="2944283" cy="496570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F4F3083C-74D8-4C91-B1AA-ADE43A07AE5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30396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851200" y="2764067"/>
            <a:ext cx="9124901" cy="3095630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noProof="0" dirty="0"/>
              <a:t>Formatvorlage des Untertitelmasters durch Klicken bearbeiten</a:t>
            </a:r>
            <a:endParaRPr lang="en-US" noProof="0"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2851197" y="1428736"/>
            <a:ext cx="9124904" cy="1000132"/>
          </a:xfrm>
        </p:spPr>
        <p:txBody>
          <a:bodyPr/>
          <a:lstStyle>
            <a:lvl1pPr>
              <a:defRPr sz="2600"/>
            </a:lvl1pPr>
          </a:lstStyle>
          <a:p>
            <a:r>
              <a:rPr lang="de-DE" noProof="0"/>
              <a:t>Titelmasterformat durch Klicken bearbeiten</a:t>
            </a:r>
            <a:endParaRPr lang="en-US" noProof="0"/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2851198" y="2615462"/>
            <a:ext cx="9124903" cy="36000"/>
          </a:xfrm>
          <a:prstGeom prst="rect">
            <a:avLst/>
          </a:prstGeom>
          <a:solidFill>
            <a:srgbClr val="FF3334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sz="1800" dirty="0">
              <a:ln>
                <a:noFill/>
              </a:ln>
            </a:endParaRP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B1206C43-2D53-442E-BBA8-CC97F2D7C3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28259" y="6378574"/>
            <a:ext cx="8396032" cy="365125"/>
          </a:xfrm>
          <a:prstGeom prst="rect">
            <a:avLst/>
          </a:prstGeom>
        </p:spPr>
        <p:txBody>
          <a:bodyPr/>
          <a:lstStyle>
            <a:lvl1pPr algn="l">
              <a:defRPr sz="105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err="1"/>
              <a:t>Logistik</a:t>
            </a:r>
            <a:r>
              <a:rPr lang="en-US" dirty="0"/>
              <a:t> – </a:t>
            </a:r>
            <a:r>
              <a:rPr lang="en-US" dirty="0" err="1"/>
              <a:t>Gestaltung</a:t>
            </a:r>
            <a:r>
              <a:rPr lang="en-US" dirty="0"/>
              <a:t> und Integration| Univ.-Prof. Dr.-Ing. Frank </a:t>
            </a:r>
            <a:r>
              <a:rPr lang="en-US" dirty="0" err="1"/>
              <a:t>Straube</a:t>
            </a:r>
            <a:r>
              <a:rPr lang="en-US" dirty="0"/>
              <a:t> | Digital Supply Chain Twin </a:t>
            </a:r>
            <a:r>
              <a:rPr lang="en-US" dirty="0" err="1"/>
              <a:t>im</a:t>
            </a:r>
            <a:r>
              <a:rPr lang="en-US" dirty="0"/>
              <a:t> Aircraft Maintenance| 18.12.2020 </a:t>
            </a:r>
            <a:endParaRPr lang="de-DE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Text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219599" y="0"/>
            <a:ext cx="11756501" cy="720000"/>
          </a:xfrm>
        </p:spPr>
        <p:txBody>
          <a:bodyPr/>
          <a:lstStyle/>
          <a:p>
            <a:r>
              <a:rPr lang="de-DE" noProof="0"/>
              <a:t>Titelmasterformat durch Klicken bearbeiten</a:t>
            </a:r>
            <a:endParaRPr lang="en-US" noProof="0"/>
          </a:p>
        </p:txBody>
      </p:sp>
      <p:sp>
        <p:nvSpPr>
          <p:cNvPr id="6" name="Textplatzhalter 9"/>
          <p:cNvSpPr>
            <a:spLocks noGrp="1"/>
          </p:cNvSpPr>
          <p:nvPr>
            <p:ph type="body" sz="quarter" idx="11"/>
          </p:nvPr>
        </p:nvSpPr>
        <p:spPr>
          <a:xfrm>
            <a:off x="6166276" y="3483117"/>
            <a:ext cx="5809825" cy="2409825"/>
          </a:xfr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180000" bIns="0" numCol="1" anchor="t" anchorCtr="0" compatLnSpc="1">
            <a:prstTxWarp prst="textNoShape">
              <a:avLst/>
            </a:prstTxWarp>
          </a:bodyPr>
          <a:lstStyle>
            <a:lvl1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tabLst>
                <a:tab pos="266706" algn="l"/>
                <a:tab pos="631841" algn="l"/>
                <a:tab pos="981099" algn="l"/>
              </a:tabLst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tabLst>
                <a:tab pos="266706" algn="l"/>
                <a:tab pos="631841" algn="l"/>
                <a:tab pos="981099" algn="l"/>
              </a:tabLst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tabLst>
                <a:tab pos="266706" algn="l"/>
                <a:tab pos="631841" algn="l"/>
                <a:tab pos="981099" algn="l"/>
              </a:tabLst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tabLst>
                <a:tab pos="266706" algn="l"/>
                <a:tab pos="631841" algn="l"/>
                <a:tab pos="981099" algn="l"/>
              </a:tabLst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4pPr>
            <a:lvl5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tabLst>
                <a:tab pos="266706" algn="l"/>
                <a:tab pos="631841" algn="l"/>
                <a:tab pos="981099" algn="l"/>
              </a:tabLst>
              <a:defRPr lang="de-DE" sz="1600" kern="1200" dirty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219600" y="798512"/>
            <a:ext cx="11756500" cy="18000"/>
          </a:xfrm>
          <a:prstGeom prst="rect">
            <a:avLst/>
          </a:prstGeom>
          <a:solidFill>
            <a:srgbClr val="FF3334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sz="1800" dirty="0">
              <a:ln>
                <a:noFill/>
              </a:ln>
            </a:endParaRPr>
          </a:p>
        </p:txBody>
      </p:sp>
      <p:sp>
        <p:nvSpPr>
          <p:cNvPr id="12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226800" y="3481200"/>
            <a:ext cx="5809825" cy="2409825"/>
          </a:xfr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180000" bIns="0" numCol="1" anchor="t" anchorCtr="0" compatLnSpc="1">
            <a:prstTxWarp prst="textNoShape">
              <a:avLst/>
            </a:prstTxWarp>
          </a:bodyPr>
          <a:lstStyle>
            <a:lvl1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tabLst>
                <a:tab pos="266706" algn="l"/>
                <a:tab pos="631841" algn="l"/>
                <a:tab pos="981099" algn="l"/>
              </a:tabLst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tabLst>
                <a:tab pos="266706" algn="l"/>
                <a:tab pos="631841" algn="l"/>
                <a:tab pos="981099" algn="l"/>
              </a:tabLst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tabLst>
                <a:tab pos="266706" algn="l"/>
                <a:tab pos="631841" algn="l"/>
                <a:tab pos="981099" algn="l"/>
              </a:tabLst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tabLst>
                <a:tab pos="266706" algn="l"/>
                <a:tab pos="631841" algn="l"/>
                <a:tab pos="981099" algn="l"/>
              </a:tabLst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4pPr>
            <a:lvl5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tabLst>
                <a:tab pos="266706" algn="l"/>
                <a:tab pos="631841" algn="l"/>
                <a:tab pos="981099" algn="l"/>
              </a:tabLst>
              <a:defRPr lang="de-DE" sz="1600" kern="1200" dirty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AEEFDE4F-52B1-4EC3-A358-7CA3E3ADFE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28259" y="6378574"/>
            <a:ext cx="8396032" cy="365125"/>
          </a:xfrm>
          <a:prstGeom prst="rect">
            <a:avLst/>
          </a:prstGeom>
        </p:spPr>
        <p:txBody>
          <a:bodyPr/>
          <a:lstStyle>
            <a:lvl1pPr algn="l">
              <a:defRPr sz="105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err="1"/>
              <a:t>Logistik</a:t>
            </a:r>
            <a:r>
              <a:rPr lang="en-US" dirty="0"/>
              <a:t> – </a:t>
            </a:r>
            <a:r>
              <a:rPr lang="en-US" dirty="0" err="1"/>
              <a:t>Gestaltung</a:t>
            </a:r>
            <a:r>
              <a:rPr lang="en-US" dirty="0"/>
              <a:t> und Integration| Univ.-Prof. Dr.-Ing. Frank </a:t>
            </a:r>
            <a:r>
              <a:rPr lang="en-US" dirty="0" err="1"/>
              <a:t>Straube</a:t>
            </a:r>
            <a:r>
              <a:rPr lang="en-US" dirty="0"/>
              <a:t> | Digital Supply Chain Twin </a:t>
            </a:r>
            <a:r>
              <a:rPr lang="en-US" dirty="0" err="1"/>
              <a:t>im</a:t>
            </a:r>
            <a:r>
              <a:rPr lang="en-US" dirty="0"/>
              <a:t> Aircraft Maintenance| 18.12.2020 </a:t>
            </a:r>
            <a:endParaRPr lang="de-D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Text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219599" y="0"/>
            <a:ext cx="11756501" cy="720000"/>
          </a:xfrm>
        </p:spPr>
        <p:txBody>
          <a:bodyPr/>
          <a:lstStyle/>
          <a:p>
            <a:r>
              <a:rPr lang="de-DE" noProof="0"/>
              <a:t>Titelmasterformat durch Klicken bearbeiten</a:t>
            </a:r>
            <a:endParaRPr lang="en-US" noProof="0"/>
          </a:p>
        </p:txBody>
      </p:sp>
      <p:sp>
        <p:nvSpPr>
          <p:cNvPr id="6" name="Textplatzhalter 9"/>
          <p:cNvSpPr>
            <a:spLocks noGrp="1"/>
          </p:cNvSpPr>
          <p:nvPr>
            <p:ph type="body" sz="quarter" idx="11"/>
          </p:nvPr>
        </p:nvSpPr>
        <p:spPr>
          <a:xfrm>
            <a:off x="6166276" y="1005031"/>
            <a:ext cx="5809825" cy="2409825"/>
          </a:xfr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180000" bIns="0" numCol="1" anchor="t" anchorCtr="0" compatLnSpc="1">
            <a:prstTxWarp prst="textNoShape">
              <a:avLst/>
            </a:prstTxWarp>
          </a:bodyPr>
          <a:lstStyle>
            <a:lvl1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tabLst>
                <a:tab pos="266706" algn="l"/>
                <a:tab pos="631841" algn="l"/>
                <a:tab pos="981099" algn="l"/>
              </a:tabLst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tabLst>
                <a:tab pos="266706" algn="l"/>
                <a:tab pos="631841" algn="l"/>
                <a:tab pos="981099" algn="l"/>
              </a:tabLst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tabLst>
                <a:tab pos="266706" algn="l"/>
                <a:tab pos="631841" algn="l"/>
                <a:tab pos="981099" algn="l"/>
              </a:tabLst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tabLst>
                <a:tab pos="266706" algn="l"/>
                <a:tab pos="631841" algn="l"/>
                <a:tab pos="981099" algn="l"/>
              </a:tabLst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4pPr>
            <a:lvl5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tabLst>
                <a:tab pos="266706" algn="l"/>
                <a:tab pos="631841" algn="l"/>
                <a:tab pos="981099" algn="l"/>
              </a:tabLst>
              <a:defRPr lang="de-DE" sz="1600" kern="1200" dirty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219600" y="798511"/>
            <a:ext cx="11756500" cy="18000"/>
          </a:xfrm>
          <a:prstGeom prst="rect">
            <a:avLst/>
          </a:prstGeom>
          <a:solidFill>
            <a:srgbClr val="FF3334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sz="1800" dirty="0">
              <a:ln>
                <a:noFill/>
              </a:ln>
            </a:endParaRPr>
          </a:p>
        </p:txBody>
      </p:sp>
      <p:sp>
        <p:nvSpPr>
          <p:cNvPr id="12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226800" y="1004888"/>
            <a:ext cx="5809825" cy="2409825"/>
          </a:xfr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180000" bIns="0" numCol="1" anchor="t" anchorCtr="0" compatLnSpc="1">
            <a:prstTxWarp prst="textNoShape">
              <a:avLst/>
            </a:prstTxWarp>
          </a:bodyPr>
          <a:lstStyle>
            <a:lvl1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tabLst>
                <a:tab pos="266706" algn="l"/>
                <a:tab pos="631841" algn="l"/>
                <a:tab pos="981099" algn="l"/>
              </a:tabLst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tabLst>
                <a:tab pos="266706" algn="l"/>
                <a:tab pos="631841" algn="l"/>
                <a:tab pos="981099" algn="l"/>
              </a:tabLst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tabLst>
                <a:tab pos="266706" algn="l"/>
                <a:tab pos="631841" algn="l"/>
                <a:tab pos="981099" algn="l"/>
              </a:tabLst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tabLst>
                <a:tab pos="266706" algn="l"/>
                <a:tab pos="631841" algn="l"/>
                <a:tab pos="981099" algn="l"/>
              </a:tabLst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4pPr>
            <a:lvl5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tabLst>
                <a:tab pos="266706" algn="l"/>
                <a:tab pos="631841" algn="l"/>
                <a:tab pos="981099" algn="l"/>
              </a:tabLst>
              <a:defRPr lang="de-DE" sz="1600" kern="1200" dirty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B641B9B7-798F-43D8-A7CB-2EF0AE2925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28259" y="6378574"/>
            <a:ext cx="8396032" cy="365125"/>
          </a:xfrm>
          <a:prstGeom prst="rect">
            <a:avLst/>
          </a:prstGeom>
        </p:spPr>
        <p:txBody>
          <a:bodyPr/>
          <a:lstStyle>
            <a:lvl1pPr algn="l">
              <a:defRPr sz="105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err="1"/>
              <a:t>Logistik</a:t>
            </a:r>
            <a:r>
              <a:rPr lang="en-US" dirty="0"/>
              <a:t> – </a:t>
            </a:r>
            <a:r>
              <a:rPr lang="en-US" dirty="0" err="1"/>
              <a:t>Gestaltung</a:t>
            </a:r>
            <a:r>
              <a:rPr lang="en-US" dirty="0"/>
              <a:t> und Integration| Univ.-Prof. Dr.-Ing. Frank </a:t>
            </a:r>
            <a:r>
              <a:rPr lang="en-US" dirty="0" err="1"/>
              <a:t>Straube</a:t>
            </a:r>
            <a:r>
              <a:rPr lang="en-US" dirty="0"/>
              <a:t> | Digital Supply Chain Twin </a:t>
            </a:r>
            <a:r>
              <a:rPr lang="en-US" dirty="0" err="1"/>
              <a:t>im</a:t>
            </a:r>
            <a:r>
              <a:rPr lang="en-US" dirty="0"/>
              <a:t> Aircraft Maintenance| 18.12.2020 </a:t>
            </a:r>
            <a:endParaRPr lang="de-DE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1 Text oben/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219599" y="0"/>
            <a:ext cx="11756501" cy="720000"/>
          </a:xfrm>
        </p:spPr>
        <p:txBody>
          <a:bodyPr/>
          <a:lstStyle/>
          <a:p>
            <a:r>
              <a:rPr lang="de-DE" noProof="0"/>
              <a:t>Titelmasterformat durch Klicken bearbeiten</a:t>
            </a:r>
            <a:endParaRPr lang="en-US" noProof="0"/>
          </a:p>
        </p:txBody>
      </p:sp>
      <p:sp>
        <p:nvSpPr>
          <p:cNvPr id="6" name="Textplatzhalter 9"/>
          <p:cNvSpPr>
            <a:spLocks noGrp="1"/>
          </p:cNvSpPr>
          <p:nvPr>
            <p:ph type="body" sz="quarter" idx="11"/>
          </p:nvPr>
        </p:nvSpPr>
        <p:spPr>
          <a:xfrm>
            <a:off x="226800" y="3481546"/>
            <a:ext cx="11749298" cy="2409825"/>
          </a:xfrm>
        </p:spPr>
        <p:txBody>
          <a:bodyPr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2"/>
          </p:nvPr>
        </p:nvSpPr>
        <p:spPr>
          <a:xfrm>
            <a:off x="226800" y="1007728"/>
            <a:ext cx="11749298" cy="2412000"/>
          </a:xfrm>
        </p:spPr>
        <p:txBody>
          <a:bodyPr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219599" y="798511"/>
            <a:ext cx="11756499" cy="18000"/>
          </a:xfrm>
          <a:prstGeom prst="rect">
            <a:avLst/>
          </a:prstGeom>
          <a:solidFill>
            <a:srgbClr val="FF3334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sz="1800" dirty="0">
              <a:ln>
                <a:noFill/>
              </a:ln>
            </a:endParaRPr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C687D908-AD06-4313-B7F0-091B8F7356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28259" y="6378574"/>
            <a:ext cx="8396032" cy="365125"/>
          </a:xfrm>
          <a:prstGeom prst="rect">
            <a:avLst/>
          </a:prstGeom>
        </p:spPr>
        <p:txBody>
          <a:bodyPr/>
          <a:lstStyle>
            <a:lvl1pPr algn="l">
              <a:defRPr sz="105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err="1"/>
              <a:t>Logistik</a:t>
            </a:r>
            <a:r>
              <a:rPr lang="en-US" dirty="0"/>
              <a:t> – </a:t>
            </a:r>
            <a:r>
              <a:rPr lang="en-US" dirty="0" err="1"/>
              <a:t>Gestaltung</a:t>
            </a:r>
            <a:r>
              <a:rPr lang="en-US" dirty="0"/>
              <a:t> und Integration| Univ.-Prof. Dr.-Ing. Frank </a:t>
            </a:r>
            <a:r>
              <a:rPr lang="en-US" dirty="0" err="1"/>
              <a:t>Straube</a:t>
            </a:r>
            <a:r>
              <a:rPr lang="en-US" dirty="0"/>
              <a:t> | Digital Supply Chain Twin </a:t>
            </a:r>
            <a:r>
              <a:rPr lang="en-US" dirty="0" err="1"/>
              <a:t>im</a:t>
            </a:r>
            <a:r>
              <a:rPr lang="en-US" dirty="0"/>
              <a:t> Aircraft Maintenance| 18.12.2020 </a:t>
            </a:r>
            <a:endParaRPr lang="de-DE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Tex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219600" y="0"/>
            <a:ext cx="11756502" cy="720000"/>
          </a:xfrm>
        </p:spPr>
        <p:txBody>
          <a:bodyPr/>
          <a:lstStyle/>
          <a:p>
            <a:r>
              <a:rPr lang="de-DE" noProof="0"/>
              <a:t>Titelmasterformat durch Klicken bearbeiten</a:t>
            </a:r>
            <a:endParaRPr lang="en-US" noProof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0"/>
          </p:nvPr>
        </p:nvSpPr>
        <p:spPr>
          <a:xfrm>
            <a:off x="8160124" y="1011227"/>
            <a:ext cx="3815978" cy="4881581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219600" y="798512"/>
            <a:ext cx="11756502" cy="18000"/>
          </a:xfrm>
          <a:prstGeom prst="rect">
            <a:avLst/>
          </a:prstGeom>
          <a:solidFill>
            <a:srgbClr val="FF3334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sz="1800" dirty="0">
              <a:ln>
                <a:noFill/>
              </a:ln>
            </a:endParaRP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521D46F1-60E0-465E-8956-8F6CE42069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28259" y="6378574"/>
            <a:ext cx="8396032" cy="365125"/>
          </a:xfrm>
          <a:prstGeom prst="rect">
            <a:avLst/>
          </a:prstGeom>
        </p:spPr>
        <p:txBody>
          <a:bodyPr/>
          <a:lstStyle>
            <a:lvl1pPr algn="l">
              <a:defRPr sz="105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err="1"/>
              <a:t>Logistik</a:t>
            </a:r>
            <a:r>
              <a:rPr lang="en-US" dirty="0"/>
              <a:t> – </a:t>
            </a:r>
            <a:r>
              <a:rPr lang="en-US" dirty="0" err="1"/>
              <a:t>Gestaltung</a:t>
            </a:r>
            <a:r>
              <a:rPr lang="en-US" dirty="0"/>
              <a:t> und Integration| Univ.-Prof. Dr.-Ing. Frank </a:t>
            </a:r>
            <a:r>
              <a:rPr lang="en-US" dirty="0" err="1"/>
              <a:t>Straube</a:t>
            </a:r>
            <a:r>
              <a:rPr lang="en-US" dirty="0"/>
              <a:t> | Digital Supply Chain Twin </a:t>
            </a:r>
            <a:r>
              <a:rPr lang="en-US" dirty="0" err="1"/>
              <a:t>im</a:t>
            </a:r>
            <a:r>
              <a:rPr lang="en-US" dirty="0"/>
              <a:t> Aircraft Maintenance| 18.12.2020 </a:t>
            </a:r>
            <a:endParaRPr lang="de-DE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Tex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219600" y="0"/>
            <a:ext cx="11756502" cy="720000"/>
          </a:xfrm>
        </p:spPr>
        <p:txBody>
          <a:bodyPr/>
          <a:lstStyle/>
          <a:p>
            <a:r>
              <a:rPr lang="de-DE" noProof="0"/>
              <a:t>Titelmasterformat durch Klicken bearbeiten</a:t>
            </a:r>
            <a:endParaRPr lang="en-US" noProof="0"/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219600" y="798512"/>
            <a:ext cx="11756502" cy="18000"/>
          </a:xfrm>
          <a:prstGeom prst="rect">
            <a:avLst/>
          </a:prstGeom>
          <a:solidFill>
            <a:srgbClr val="FF3334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sz="1800" dirty="0">
              <a:ln>
                <a:noFill/>
              </a:ln>
            </a:endParaRPr>
          </a:p>
        </p:txBody>
      </p:sp>
      <p:sp>
        <p:nvSpPr>
          <p:cNvPr id="6" name="Textplatzhalter 9"/>
          <p:cNvSpPr>
            <a:spLocks noGrp="1"/>
          </p:cNvSpPr>
          <p:nvPr>
            <p:ph type="body" sz="quarter" idx="12"/>
          </p:nvPr>
        </p:nvSpPr>
        <p:spPr>
          <a:xfrm>
            <a:off x="226800" y="1004890"/>
            <a:ext cx="3815157" cy="4881581"/>
          </a:xfr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180000" bIns="0" numCol="1" anchor="t" anchorCtr="0" compatLnSpc="1">
            <a:prstTxWarp prst="textNoShape">
              <a:avLst/>
            </a:prstTxWarp>
          </a:bodyPr>
          <a:lstStyle>
            <a:lvl1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buSzPct val="90000"/>
              <a:buFont typeface="Wingdings 3" pitchFamily="18" charset="2"/>
              <a:buChar char="u"/>
              <a:tabLst>
                <a:tab pos="266706" algn="l"/>
                <a:tab pos="631841" algn="l"/>
                <a:tab pos="981099" algn="l"/>
              </a:tabLst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buSzPct val="90000"/>
              <a:buFont typeface="Wingdings 3" pitchFamily="18" charset="2"/>
              <a:buChar char="u"/>
              <a:tabLst>
                <a:tab pos="266706" algn="l"/>
                <a:tab pos="631841" algn="l"/>
                <a:tab pos="981099" algn="l"/>
              </a:tabLst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buSzPct val="90000"/>
              <a:buFont typeface="Wingdings 3" pitchFamily="18" charset="2"/>
              <a:buChar char="u"/>
              <a:tabLst>
                <a:tab pos="266706" algn="l"/>
                <a:tab pos="631841" algn="l"/>
                <a:tab pos="981099" algn="l"/>
              </a:tabLst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6B08D609-57CA-41FD-8F7D-464354DB9F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28259" y="6378574"/>
            <a:ext cx="8396032" cy="365125"/>
          </a:xfrm>
          <a:prstGeom prst="rect">
            <a:avLst/>
          </a:prstGeom>
        </p:spPr>
        <p:txBody>
          <a:bodyPr/>
          <a:lstStyle>
            <a:lvl1pPr algn="l">
              <a:defRPr sz="105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err="1"/>
              <a:t>Logistik</a:t>
            </a:r>
            <a:r>
              <a:rPr lang="en-US" dirty="0"/>
              <a:t> – </a:t>
            </a:r>
            <a:r>
              <a:rPr lang="en-US" dirty="0" err="1"/>
              <a:t>Gestaltung</a:t>
            </a:r>
            <a:r>
              <a:rPr lang="en-US" dirty="0"/>
              <a:t> und Integration| Univ.-Prof. Dr.-Ing. Frank </a:t>
            </a:r>
            <a:r>
              <a:rPr lang="en-US" dirty="0" err="1"/>
              <a:t>Straube</a:t>
            </a:r>
            <a:r>
              <a:rPr lang="en-US" dirty="0"/>
              <a:t> | Digital Supply Chain Twin </a:t>
            </a:r>
            <a:r>
              <a:rPr lang="en-US" dirty="0" err="1"/>
              <a:t>im</a:t>
            </a:r>
            <a:r>
              <a:rPr lang="en-US" dirty="0"/>
              <a:t> Aircraft Maintenance| 18.12.2020 </a:t>
            </a:r>
            <a:endParaRPr lang="de-DE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Text rechts/mitte/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219599" y="0"/>
            <a:ext cx="11756501" cy="720000"/>
          </a:xfrm>
        </p:spPr>
        <p:txBody>
          <a:bodyPr/>
          <a:lstStyle/>
          <a:p>
            <a:r>
              <a:rPr lang="de-DE" noProof="0"/>
              <a:t>Titelmasterformat durch Klicken bearbeiten</a:t>
            </a:r>
            <a:endParaRPr lang="en-US" noProof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2"/>
          </p:nvPr>
        </p:nvSpPr>
        <p:spPr>
          <a:xfrm>
            <a:off x="8160944" y="1003601"/>
            <a:ext cx="3815157" cy="4881581"/>
          </a:xfr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180000" bIns="0" numCol="1" anchor="t" anchorCtr="0" compatLnSpc="1">
            <a:prstTxWarp prst="textNoShape">
              <a:avLst/>
            </a:prstTxWarp>
          </a:bodyPr>
          <a:lstStyle>
            <a:lvl1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buSzPct val="90000"/>
              <a:buFont typeface="Wingdings 3" pitchFamily="18" charset="2"/>
              <a:buChar char="u"/>
              <a:tabLst>
                <a:tab pos="266706" algn="l"/>
                <a:tab pos="631841" algn="l"/>
                <a:tab pos="981099" algn="l"/>
              </a:tabLst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buSzPct val="90000"/>
              <a:buFont typeface="Wingdings 3" pitchFamily="18" charset="2"/>
              <a:buChar char="u"/>
              <a:tabLst>
                <a:tab pos="266706" algn="l"/>
                <a:tab pos="631841" algn="l"/>
                <a:tab pos="981099" algn="l"/>
              </a:tabLst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buSzPct val="90000"/>
              <a:buFont typeface="Wingdings 3" pitchFamily="18" charset="2"/>
              <a:buChar char="u"/>
              <a:tabLst>
                <a:tab pos="266706" algn="l"/>
                <a:tab pos="631841" algn="l"/>
                <a:tab pos="981099" algn="l"/>
              </a:tabLst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  <p:sp>
        <p:nvSpPr>
          <p:cNvPr id="12" name="Rectangle 9"/>
          <p:cNvSpPr>
            <a:spLocks noChangeArrowheads="1"/>
          </p:cNvSpPr>
          <p:nvPr/>
        </p:nvSpPr>
        <p:spPr bwMode="auto">
          <a:xfrm>
            <a:off x="219599" y="798512"/>
            <a:ext cx="11756501" cy="18000"/>
          </a:xfrm>
          <a:prstGeom prst="rect">
            <a:avLst/>
          </a:prstGeom>
          <a:solidFill>
            <a:srgbClr val="FF3334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sz="1800" dirty="0">
              <a:ln>
                <a:noFill/>
              </a:ln>
            </a:endParaRPr>
          </a:p>
        </p:txBody>
      </p:sp>
      <p:sp>
        <p:nvSpPr>
          <p:cNvPr id="11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226800" y="1004400"/>
            <a:ext cx="3815157" cy="4881581"/>
          </a:xfr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180000" bIns="0" numCol="1" anchor="t" anchorCtr="0" compatLnSpc="1">
            <a:prstTxWarp prst="textNoShape">
              <a:avLst/>
            </a:prstTxWarp>
          </a:bodyPr>
          <a:lstStyle>
            <a:lvl1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buSzPct val="90000"/>
              <a:buFont typeface="Wingdings 3" pitchFamily="18" charset="2"/>
              <a:buChar char="u"/>
              <a:tabLst>
                <a:tab pos="266706" algn="l"/>
                <a:tab pos="631841" algn="l"/>
                <a:tab pos="981099" algn="l"/>
              </a:tabLst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buSzPct val="90000"/>
              <a:buFont typeface="Wingdings 3" pitchFamily="18" charset="2"/>
              <a:buChar char="u"/>
              <a:tabLst>
                <a:tab pos="266706" algn="l"/>
                <a:tab pos="631841" algn="l"/>
                <a:tab pos="981099" algn="l"/>
              </a:tabLst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buSzPct val="90000"/>
              <a:buFont typeface="Wingdings 3" pitchFamily="18" charset="2"/>
              <a:buChar char="u"/>
              <a:tabLst>
                <a:tab pos="266706" algn="l"/>
                <a:tab pos="631841" algn="l"/>
                <a:tab pos="981099" algn="l"/>
              </a:tabLst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  <p:sp>
        <p:nvSpPr>
          <p:cNvPr id="13" name="Textplatzhalter 9"/>
          <p:cNvSpPr>
            <a:spLocks noGrp="1"/>
          </p:cNvSpPr>
          <p:nvPr>
            <p:ph type="body" sz="quarter" idx="14"/>
          </p:nvPr>
        </p:nvSpPr>
        <p:spPr>
          <a:xfrm>
            <a:off x="4190271" y="1003601"/>
            <a:ext cx="3815157" cy="4881581"/>
          </a:xfr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180000" bIns="0" numCol="1" anchor="t" anchorCtr="0" compatLnSpc="1">
            <a:prstTxWarp prst="textNoShape">
              <a:avLst/>
            </a:prstTxWarp>
          </a:bodyPr>
          <a:lstStyle>
            <a:lvl1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buSzPct val="90000"/>
              <a:buFont typeface="Wingdings 3" pitchFamily="18" charset="2"/>
              <a:buChar char="u"/>
              <a:tabLst>
                <a:tab pos="266706" algn="l"/>
                <a:tab pos="631841" algn="l"/>
                <a:tab pos="981099" algn="l"/>
              </a:tabLst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buSzPct val="90000"/>
              <a:buFont typeface="Wingdings 3" pitchFamily="18" charset="2"/>
              <a:buChar char="u"/>
              <a:tabLst>
                <a:tab pos="266706" algn="l"/>
                <a:tab pos="631841" algn="l"/>
                <a:tab pos="981099" algn="l"/>
              </a:tabLst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algn="l" defTabSz="914423" rtl="0" eaLnBrk="1" fontAlgn="base" latinLnBrk="0" hangingPunct="1">
              <a:spcBef>
                <a:spcPct val="20000"/>
              </a:spcBef>
              <a:spcAft>
                <a:spcPct val="20000"/>
              </a:spcAft>
              <a:buSzPct val="90000"/>
              <a:buFont typeface="Wingdings 3" pitchFamily="18" charset="2"/>
              <a:buChar char="u"/>
              <a:tabLst>
                <a:tab pos="266706" algn="l"/>
                <a:tab pos="631841" algn="l"/>
                <a:tab pos="981099" algn="l"/>
              </a:tabLst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CB1AE770-4D75-4DAE-8784-27AFC1E7B3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28259" y="6378574"/>
            <a:ext cx="8396032" cy="365125"/>
          </a:xfrm>
          <a:prstGeom prst="rect">
            <a:avLst/>
          </a:prstGeom>
        </p:spPr>
        <p:txBody>
          <a:bodyPr/>
          <a:lstStyle>
            <a:lvl1pPr algn="l">
              <a:defRPr sz="105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err="1"/>
              <a:t>Logistik</a:t>
            </a:r>
            <a:r>
              <a:rPr lang="en-US" dirty="0"/>
              <a:t> – </a:t>
            </a:r>
            <a:r>
              <a:rPr lang="en-US" dirty="0" err="1"/>
              <a:t>Gestaltung</a:t>
            </a:r>
            <a:r>
              <a:rPr lang="en-US" dirty="0"/>
              <a:t> und Integration| Univ.-Prof. Dr.-Ing. Frank </a:t>
            </a:r>
            <a:r>
              <a:rPr lang="en-US" dirty="0" err="1"/>
              <a:t>Straube</a:t>
            </a:r>
            <a:r>
              <a:rPr lang="en-US" dirty="0"/>
              <a:t> | Digital Supply Chain Twin </a:t>
            </a:r>
            <a:r>
              <a:rPr lang="en-US" dirty="0" err="1"/>
              <a:t>im</a:t>
            </a:r>
            <a:r>
              <a:rPr lang="en-US" dirty="0"/>
              <a:t> Aircraft Maintenance| 18.12.2020 </a:t>
            </a:r>
            <a:endParaRPr lang="de-DE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Text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219599" y="0"/>
            <a:ext cx="11756501" cy="720000"/>
          </a:xfrm>
        </p:spPr>
        <p:txBody>
          <a:bodyPr/>
          <a:lstStyle/>
          <a:p>
            <a:r>
              <a:rPr lang="de-DE" noProof="0"/>
              <a:t>Titelmasterformat durch Klicken bearbeiten</a:t>
            </a:r>
            <a:endParaRPr lang="en-US" noProof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2"/>
          </p:nvPr>
        </p:nvSpPr>
        <p:spPr>
          <a:xfrm>
            <a:off x="8161190" y="3500581"/>
            <a:ext cx="3814911" cy="2386031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/>
            </a:lvl4pPr>
            <a:lvl5pPr>
              <a:defRPr baseline="0"/>
            </a:lvl5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  <p:sp>
        <p:nvSpPr>
          <p:cNvPr id="12" name="Rectangle 9"/>
          <p:cNvSpPr>
            <a:spLocks noChangeArrowheads="1"/>
          </p:cNvSpPr>
          <p:nvPr/>
        </p:nvSpPr>
        <p:spPr bwMode="auto">
          <a:xfrm>
            <a:off x="219600" y="799200"/>
            <a:ext cx="11756501" cy="18000"/>
          </a:xfrm>
          <a:prstGeom prst="rect">
            <a:avLst/>
          </a:prstGeom>
          <a:solidFill>
            <a:srgbClr val="FF3334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sz="1800" dirty="0">
              <a:ln>
                <a:noFill/>
              </a:ln>
            </a:endParaRPr>
          </a:p>
        </p:txBody>
      </p:sp>
      <p:sp>
        <p:nvSpPr>
          <p:cNvPr id="11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219600" y="3500580"/>
            <a:ext cx="3814911" cy="2386031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/>
            </a:lvl4pPr>
            <a:lvl5pPr>
              <a:defRPr baseline="0"/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  <a:endParaRPr lang="en-US" noProof="0" dirty="0"/>
          </a:p>
        </p:txBody>
      </p:sp>
      <p:sp>
        <p:nvSpPr>
          <p:cNvPr id="13" name="Textplatzhalter 9"/>
          <p:cNvSpPr>
            <a:spLocks noGrp="1"/>
          </p:cNvSpPr>
          <p:nvPr>
            <p:ph type="body" sz="quarter" idx="14"/>
          </p:nvPr>
        </p:nvSpPr>
        <p:spPr>
          <a:xfrm>
            <a:off x="4190395" y="3500579"/>
            <a:ext cx="3814911" cy="2386031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/>
            </a:lvl4pPr>
            <a:lvl5pPr>
              <a:defRPr baseline="0"/>
            </a:lvl5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41A1DDBF-CA5C-4F43-B790-25F9F728F8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28259" y="6378574"/>
            <a:ext cx="8396032" cy="365125"/>
          </a:xfrm>
          <a:prstGeom prst="rect">
            <a:avLst/>
          </a:prstGeom>
        </p:spPr>
        <p:txBody>
          <a:bodyPr/>
          <a:lstStyle>
            <a:lvl1pPr algn="l">
              <a:defRPr sz="105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err="1"/>
              <a:t>Logistik</a:t>
            </a:r>
            <a:r>
              <a:rPr lang="en-US" dirty="0"/>
              <a:t> – </a:t>
            </a:r>
            <a:r>
              <a:rPr lang="en-US" dirty="0" err="1"/>
              <a:t>Gestaltung</a:t>
            </a:r>
            <a:r>
              <a:rPr lang="en-US" dirty="0"/>
              <a:t> und Integration| Univ.-Prof. Dr.-Ing. Frank </a:t>
            </a:r>
            <a:r>
              <a:rPr lang="en-US" dirty="0" err="1"/>
              <a:t>Straube</a:t>
            </a:r>
            <a:r>
              <a:rPr lang="en-US" dirty="0"/>
              <a:t> | Digital Supply Chain Twin </a:t>
            </a:r>
            <a:r>
              <a:rPr lang="en-US" dirty="0" err="1"/>
              <a:t>im</a:t>
            </a:r>
            <a:r>
              <a:rPr lang="en-US" dirty="0"/>
              <a:t> Aircraft Maintenance| 18.12.2020 </a:t>
            </a:r>
            <a:endParaRPr lang="de-DE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Text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219599" y="0"/>
            <a:ext cx="11756501" cy="720000"/>
          </a:xfrm>
        </p:spPr>
        <p:txBody>
          <a:bodyPr/>
          <a:lstStyle/>
          <a:p>
            <a:r>
              <a:rPr lang="de-DE" noProof="0"/>
              <a:t>Titelmasterformat durch Klicken bearbeiten</a:t>
            </a:r>
            <a:endParaRPr lang="en-US" noProof="0"/>
          </a:p>
        </p:txBody>
      </p:sp>
      <p:sp>
        <p:nvSpPr>
          <p:cNvPr id="15" name="Textplatzhalter 9"/>
          <p:cNvSpPr>
            <a:spLocks noGrp="1"/>
          </p:cNvSpPr>
          <p:nvPr>
            <p:ph type="body" sz="quarter" idx="12"/>
          </p:nvPr>
        </p:nvSpPr>
        <p:spPr>
          <a:xfrm>
            <a:off x="8164462" y="1005031"/>
            <a:ext cx="3811639" cy="2386031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  <a:endParaRPr lang="en-US" noProof="0" dirty="0"/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219598" y="799200"/>
            <a:ext cx="11756501" cy="18000"/>
          </a:xfrm>
          <a:prstGeom prst="rect">
            <a:avLst/>
          </a:prstGeom>
          <a:solidFill>
            <a:srgbClr val="FF3334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sz="1800" dirty="0">
              <a:ln>
                <a:noFill/>
              </a:ln>
            </a:endParaRPr>
          </a:p>
        </p:txBody>
      </p:sp>
      <p:sp>
        <p:nvSpPr>
          <p:cNvPr id="13" name="Textplatzhalt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19599" y="1005030"/>
            <a:ext cx="3811639" cy="2386031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 err="1"/>
              <a:t>ünfte</a:t>
            </a:r>
            <a:r>
              <a:rPr lang="de-DE" noProof="0" dirty="0"/>
              <a:t> Ebene</a:t>
            </a:r>
            <a:endParaRPr lang="en-US" noProof="0" dirty="0"/>
          </a:p>
        </p:txBody>
      </p:sp>
      <p:sp>
        <p:nvSpPr>
          <p:cNvPr id="16" name="Textplatzhalter 9"/>
          <p:cNvSpPr>
            <a:spLocks noGrp="1"/>
          </p:cNvSpPr>
          <p:nvPr>
            <p:ph type="body" sz="quarter" idx="14"/>
          </p:nvPr>
        </p:nvSpPr>
        <p:spPr>
          <a:xfrm>
            <a:off x="4192030" y="1005030"/>
            <a:ext cx="3811639" cy="2386031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3F8BB56E-A00E-4684-AD88-BD8E44803B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28259" y="6378574"/>
            <a:ext cx="8396032" cy="365125"/>
          </a:xfrm>
          <a:prstGeom prst="rect">
            <a:avLst/>
          </a:prstGeom>
        </p:spPr>
        <p:txBody>
          <a:bodyPr/>
          <a:lstStyle>
            <a:lvl1pPr algn="l">
              <a:defRPr sz="105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err="1"/>
              <a:t>Logistik</a:t>
            </a:r>
            <a:r>
              <a:rPr lang="en-US" dirty="0"/>
              <a:t> – </a:t>
            </a:r>
            <a:r>
              <a:rPr lang="en-US" dirty="0" err="1"/>
              <a:t>Gestaltung</a:t>
            </a:r>
            <a:r>
              <a:rPr lang="en-US" dirty="0"/>
              <a:t> und Integration| Univ.-Prof. Dr.-Ing. Frank </a:t>
            </a:r>
            <a:r>
              <a:rPr lang="en-US" dirty="0" err="1"/>
              <a:t>Straube</a:t>
            </a:r>
            <a:r>
              <a:rPr lang="en-US" dirty="0"/>
              <a:t> | Digital Supply Chain Twin </a:t>
            </a:r>
            <a:r>
              <a:rPr lang="en-US" dirty="0" err="1"/>
              <a:t>im</a:t>
            </a:r>
            <a:r>
              <a:rPr lang="en-US" dirty="0"/>
              <a:t> Aircraft Maintenance| 18.12.2020 </a:t>
            </a:r>
            <a:endParaRPr lang="de-DE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Tex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219600" y="0"/>
            <a:ext cx="11756501" cy="720000"/>
          </a:xfrm>
        </p:spPr>
        <p:txBody>
          <a:bodyPr/>
          <a:lstStyle/>
          <a:p>
            <a:r>
              <a:rPr lang="de-DE" noProof="0"/>
              <a:t>Titelmasterformat durch Klicken bearbeiten</a:t>
            </a:r>
            <a:endParaRPr lang="en-US" noProof="0"/>
          </a:p>
        </p:txBody>
      </p:sp>
      <p:sp>
        <p:nvSpPr>
          <p:cNvPr id="8" name="Rectangle 9"/>
          <p:cNvSpPr>
            <a:spLocks noChangeArrowheads="1"/>
          </p:cNvSpPr>
          <p:nvPr/>
        </p:nvSpPr>
        <p:spPr bwMode="auto">
          <a:xfrm>
            <a:off x="219598" y="798512"/>
            <a:ext cx="11756503" cy="18000"/>
          </a:xfrm>
          <a:prstGeom prst="rect">
            <a:avLst/>
          </a:prstGeom>
          <a:solidFill>
            <a:srgbClr val="FF3334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sz="1800" dirty="0">
              <a:ln>
                <a:noFill/>
              </a:ln>
            </a:endParaRP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0"/>
          </p:nvPr>
        </p:nvSpPr>
        <p:spPr>
          <a:xfrm>
            <a:off x="2851200" y="1000108"/>
            <a:ext cx="9124902" cy="4881581"/>
          </a:xfrm>
        </p:spPr>
        <p:txBody>
          <a:bodyPr/>
          <a:lstStyle>
            <a:lvl1pPr>
              <a:buClr>
                <a:schemeClr val="accent6"/>
              </a:buClr>
              <a:defRPr/>
            </a:lvl1pPr>
            <a:lvl3pPr>
              <a:buClr>
                <a:schemeClr val="accent3"/>
              </a:buClr>
              <a:defRPr/>
            </a:lvl3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56B49A44-A029-49D8-A4FF-CAD85BF9C0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28259" y="6378574"/>
            <a:ext cx="8396032" cy="365125"/>
          </a:xfrm>
          <a:prstGeom prst="rect">
            <a:avLst/>
          </a:prstGeom>
        </p:spPr>
        <p:txBody>
          <a:bodyPr/>
          <a:lstStyle>
            <a:lvl1pPr algn="l">
              <a:defRPr sz="105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err="1"/>
              <a:t>Logistik</a:t>
            </a:r>
            <a:r>
              <a:rPr lang="en-US" dirty="0"/>
              <a:t> – </a:t>
            </a:r>
            <a:r>
              <a:rPr lang="en-US" dirty="0" err="1"/>
              <a:t>Gestaltung</a:t>
            </a:r>
            <a:r>
              <a:rPr lang="en-US" dirty="0"/>
              <a:t> und Integration| Univ.-Prof. Dr.-Ing. Frank </a:t>
            </a:r>
            <a:r>
              <a:rPr lang="en-US" dirty="0" err="1"/>
              <a:t>Straube</a:t>
            </a:r>
            <a:r>
              <a:rPr lang="en-US" dirty="0"/>
              <a:t> | Digital Supply Chain Twin </a:t>
            </a:r>
            <a:r>
              <a:rPr lang="en-US" dirty="0" err="1"/>
              <a:t>im</a:t>
            </a:r>
            <a:r>
              <a:rPr lang="en-US" dirty="0"/>
              <a:t> Aircraft Maintenance| 18.12.2020 </a:t>
            </a:r>
            <a:endParaRPr lang="de-DE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lieder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/>
          <p:cNvSpPr>
            <a:spLocks noChangeArrowheads="1"/>
          </p:cNvSpPr>
          <p:nvPr userDrawn="1"/>
        </p:nvSpPr>
        <p:spPr bwMode="auto">
          <a:xfrm>
            <a:off x="2851200" y="1571663"/>
            <a:ext cx="9124902" cy="36000"/>
          </a:xfrm>
          <a:prstGeom prst="rect">
            <a:avLst/>
          </a:prstGeom>
          <a:solidFill>
            <a:srgbClr val="FF3334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sz="1800" dirty="0">
              <a:ln>
                <a:noFill/>
              </a:ln>
            </a:endParaRPr>
          </a:p>
        </p:txBody>
      </p:sp>
      <p:sp>
        <p:nvSpPr>
          <p:cNvPr id="21" name="Titel 20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noProof="0"/>
              <a:t>Titelmasterformat durch Klicken bearbeiten</a:t>
            </a:r>
            <a:endParaRPr lang="en-US" noProof="0"/>
          </a:p>
        </p:txBody>
      </p:sp>
      <p:sp>
        <p:nvSpPr>
          <p:cNvPr id="27" name="Textplatzhalter 26"/>
          <p:cNvSpPr>
            <a:spLocks noGrp="1"/>
          </p:cNvSpPr>
          <p:nvPr>
            <p:ph type="body" sz="quarter" idx="10"/>
          </p:nvPr>
        </p:nvSpPr>
        <p:spPr>
          <a:xfrm>
            <a:off x="2879999" y="1714489"/>
            <a:ext cx="9096103" cy="4000512"/>
          </a:xfrm>
        </p:spPr>
        <p:txBody>
          <a:bodyPr/>
          <a:lstStyle/>
          <a:p>
            <a:pPr lvl="0"/>
            <a:r>
              <a:rPr lang="de-DE" noProof="0"/>
              <a:t>Textmasterformat bearbeiten</a:t>
            </a:r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AA750ED9-BC48-4790-93AC-5F4DBDA12D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28259" y="6378574"/>
            <a:ext cx="8396032" cy="365125"/>
          </a:xfrm>
          <a:prstGeom prst="rect">
            <a:avLst/>
          </a:prstGeom>
        </p:spPr>
        <p:txBody>
          <a:bodyPr/>
          <a:lstStyle>
            <a:lvl1pPr algn="l">
              <a:defRPr sz="105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err="1"/>
              <a:t>Logistik</a:t>
            </a:r>
            <a:r>
              <a:rPr lang="en-US" dirty="0"/>
              <a:t> – </a:t>
            </a:r>
            <a:r>
              <a:rPr lang="en-US" dirty="0" err="1"/>
              <a:t>Gestaltung</a:t>
            </a:r>
            <a:r>
              <a:rPr lang="en-US" dirty="0"/>
              <a:t> und Integration| Univ.-Prof. Dr.-Ing. Frank </a:t>
            </a:r>
            <a:r>
              <a:rPr lang="en-US" dirty="0" err="1"/>
              <a:t>Straube</a:t>
            </a:r>
            <a:r>
              <a:rPr lang="en-US" dirty="0"/>
              <a:t> | Digital Supply Chain Twin </a:t>
            </a:r>
            <a:r>
              <a:rPr lang="en-US" dirty="0" err="1"/>
              <a:t>im</a:t>
            </a:r>
            <a:r>
              <a:rPr lang="en-US" dirty="0"/>
              <a:t> Aircraft Maintenance| 18.12.2020 </a:t>
            </a:r>
            <a:endParaRPr lang="de-DE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Text link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219600" y="0"/>
            <a:ext cx="11756502" cy="720000"/>
          </a:xfrm>
        </p:spPr>
        <p:txBody>
          <a:bodyPr/>
          <a:lstStyle/>
          <a:p>
            <a:r>
              <a:rPr lang="de-DE" noProof="0"/>
              <a:t>Titelmasterformat durch Klicken bearbeiten</a:t>
            </a:r>
            <a:endParaRPr lang="en-US" noProof="0"/>
          </a:p>
        </p:txBody>
      </p:sp>
      <p:sp>
        <p:nvSpPr>
          <p:cNvPr id="8" name="Rectangle 9"/>
          <p:cNvSpPr>
            <a:spLocks noChangeArrowheads="1"/>
          </p:cNvSpPr>
          <p:nvPr/>
        </p:nvSpPr>
        <p:spPr bwMode="auto">
          <a:xfrm>
            <a:off x="219600" y="798512"/>
            <a:ext cx="11756502" cy="18000"/>
          </a:xfrm>
          <a:prstGeom prst="rect">
            <a:avLst/>
          </a:prstGeom>
          <a:solidFill>
            <a:srgbClr val="FF3334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sz="1800" dirty="0">
              <a:ln>
                <a:noFill/>
              </a:ln>
            </a:endParaRPr>
          </a:p>
        </p:txBody>
      </p:sp>
      <p:sp>
        <p:nvSpPr>
          <p:cNvPr id="6" name="Textplatzhalter 9"/>
          <p:cNvSpPr>
            <a:spLocks noGrp="1"/>
          </p:cNvSpPr>
          <p:nvPr>
            <p:ph type="body" sz="quarter" idx="11"/>
          </p:nvPr>
        </p:nvSpPr>
        <p:spPr>
          <a:xfrm>
            <a:off x="226800" y="1004890"/>
            <a:ext cx="8418462" cy="4881581"/>
          </a:xfrm>
        </p:spPr>
        <p:txBody>
          <a:bodyPr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58890F4A-AF9B-4731-B1B1-78DC8D4A02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28259" y="6378574"/>
            <a:ext cx="8396032" cy="365125"/>
          </a:xfrm>
          <a:prstGeom prst="rect">
            <a:avLst/>
          </a:prstGeom>
        </p:spPr>
        <p:txBody>
          <a:bodyPr/>
          <a:lstStyle>
            <a:lvl1pPr algn="l">
              <a:defRPr sz="105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err="1"/>
              <a:t>Logistik</a:t>
            </a:r>
            <a:r>
              <a:rPr lang="en-US" dirty="0"/>
              <a:t> – </a:t>
            </a:r>
            <a:r>
              <a:rPr lang="en-US" dirty="0" err="1"/>
              <a:t>Gestaltung</a:t>
            </a:r>
            <a:r>
              <a:rPr lang="en-US" dirty="0"/>
              <a:t> und Integration| Univ.-Prof. Dr.-Ing. Frank </a:t>
            </a:r>
            <a:r>
              <a:rPr lang="en-US" dirty="0" err="1"/>
              <a:t>Straube</a:t>
            </a:r>
            <a:r>
              <a:rPr lang="en-US" dirty="0"/>
              <a:t> | Digital Supply Chain Twin </a:t>
            </a:r>
            <a:r>
              <a:rPr lang="en-US" dirty="0" err="1"/>
              <a:t>im</a:t>
            </a:r>
            <a:r>
              <a:rPr lang="en-US" dirty="0"/>
              <a:t> Aircraft Maintenance| 18.12.2020 </a:t>
            </a:r>
            <a:endParaRPr lang="de-DE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1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219600" y="0"/>
            <a:ext cx="11756502" cy="720000"/>
          </a:xfrm>
        </p:spPr>
        <p:txBody>
          <a:bodyPr/>
          <a:lstStyle/>
          <a:p>
            <a:r>
              <a:rPr lang="de-DE" noProof="0"/>
              <a:t>Titelmasterformat durch Klicken bearbeiten</a:t>
            </a:r>
            <a:endParaRPr lang="en-US" noProof="0"/>
          </a:p>
        </p:txBody>
      </p:sp>
      <p:sp>
        <p:nvSpPr>
          <p:cNvPr id="6" name="Textplatzhalter 9"/>
          <p:cNvSpPr>
            <a:spLocks noGrp="1"/>
          </p:cNvSpPr>
          <p:nvPr>
            <p:ph type="body" sz="quarter" idx="11"/>
          </p:nvPr>
        </p:nvSpPr>
        <p:spPr>
          <a:xfrm>
            <a:off x="226800" y="1004890"/>
            <a:ext cx="11749302" cy="4881581"/>
          </a:xfrm>
        </p:spPr>
        <p:txBody>
          <a:bodyPr/>
          <a:lstStyle/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  <a:endParaRPr lang="en-US" noProof="0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219600" y="798512"/>
            <a:ext cx="11756502" cy="18000"/>
          </a:xfrm>
          <a:prstGeom prst="rect">
            <a:avLst/>
          </a:prstGeom>
          <a:solidFill>
            <a:srgbClr val="FF3334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sz="1800" dirty="0">
              <a:ln>
                <a:noFill/>
              </a:ln>
            </a:endParaRP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2875AB8-7C9D-485B-AD2A-316B38212B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28259" y="6378574"/>
            <a:ext cx="8396032" cy="365125"/>
          </a:xfrm>
          <a:prstGeom prst="rect">
            <a:avLst/>
          </a:prstGeom>
        </p:spPr>
        <p:txBody>
          <a:bodyPr/>
          <a:lstStyle>
            <a:lvl1pPr algn="l">
              <a:defRPr sz="105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err="1"/>
              <a:t>Logistik</a:t>
            </a:r>
            <a:r>
              <a:rPr lang="en-US" dirty="0"/>
              <a:t> – </a:t>
            </a:r>
            <a:r>
              <a:rPr lang="en-US" dirty="0" err="1"/>
              <a:t>Gestaltung</a:t>
            </a:r>
            <a:r>
              <a:rPr lang="en-US" dirty="0"/>
              <a:t> und Integration| Univ.-Prof. Dr.-Ing. Frank </a:t>
            </a:r>
            <a:r>
              <a:rPr lang="en-US" dirty="0" err="1"/>
              <a:t>Straube</a:t>
            </a:r>
            <a:r>
              <a:rPr lang="en-US" dirty="0"/>
              <a:t> | Digital Supply Chain Twin </a:t>
            </a:r>
            <a:r>
              <a:rPr lang="en-US" dirty="0" err="1"/>
              <a:t>im</a:t>
            </a:r>
            <a:r>
              <a:rPr lang="en-US" dirty="0"/>
              <a:t> Aircraft Maintenance| 18.12.2020 </a:t>
            </a:r>
            <a:endParaRPr lang="de-DE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Kei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219600" y="0"/>
            <a:ext cx="11756502" cy="720000"/>
          </a:xfrm>
        </p:spPr>
        <p:txBody>
          <a:bodyPr/>
          <a:lstStyle/>
          <a:p>
            <a:r>
              <a:rPr lang="de-DE" noProof="0"/>
              <a:t>Titelmasterformat durch Klicken bearbeiten</a:t>
            </a:r>
            <a:endParaRPr lang="en-US" noProof="0"/>
          </a:p>
        </p:txBody>
      </p:sp>
      <p:sp>
        <p:nvSpPr>
          <p:cNvPr id="5" name="Rectangle 9"/>
          <p:cNvSpPr>
            <a:spLocks noChangeArrowheads="1"/>
          </p:cNvSpPr>
          <p:nvPr/>
        </p:nvSpPr>
        <p:spPr bwMode="auto">
          <a:xfrm>
            <a:off x="219600" y="798512"/>
            <a:ext cx="11756502" cy="18000"/>
          </a:xfrm>
          <a:prstGeom prst="rect">
            <a:avLst/>
          </a:prstGeom>
          <a:solidFill>
            <a:srgbClr val="FF3334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sz="1800" dirty="0">
              <a:ln>
                <a:noFill/>
              </a:ln>
            </a:endParaRP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E4556C17-378C-4440-AD63-F368765920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28259" y="6378574"/>
            <a:ext cx="8396032" cy="365125"/>
          </a:xfrm>
          <a:prstGeom prst="rect">
            <a:avLst/>
          </a:prstGeom>
        </p:spPr>
        <p:txBody>
          <a:bodyPr/>
          <a:lstStyle>
            <a:lvl1pPr algn="l">
              <a:defRPr sz="105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err="1"/>
              <a:t>Logistik</a:t>
            </a:r>
            <a:r>
              <a:rPr lang="en-US" dirty="0"/>
              <a:t> – </a:t>
            </a:r>
            <a:r>
              <a:rPr lang="en-US" dirty="0" err="1"/>
              <a:t>Gestaltung</a:t>
            </a:r>
            <a:r>
              <a:rPr lang="en-US" dirty="0"/>
              <a:t> und Integration| Univ.-Prof. Dr.-Ing. Frank </a:t>
            </a:r>
            <a:r>
              <a:rPr lang="en-US" dirty="0" err="1"/>
              <a:t>Straube</a:t>
            </a:r>
            <a:r>
              <a:rPr lang="en-US" dirty="0"/>
              <a:t> | Digital Supply Chain Twin </a:t>
            </a:r>
            <a:r>
              <a:rPr lang="en-US" dirty="0" err="1"/>
              <a:t>im</a:t>
            </a:r>
            <a:r>
              <a:rPr lang="en-US" dirty="0"/>
              <a:t> Aircraft Maintenance| 18.12.2020 </a:t>
            </a:r>
            <a:endParaRPr lang="de-DE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Tex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219600" y="0"/>
            <a:ext cx="11756502" cy="720000"/>
          </a:xfrm>
        </p:spPr>
        <p:txBody>
          <a:bodyPr/>
          <a:lstStyle/>
          <a:p>
            <a:r>
              <a:rPr lang="de-DE" noProof="0"/>
              <a:t>Titelmasterformat durch Klicken bearbeiten</a:t>
            </a:r>
            <a:endParaRPr lang="en-US" noProof="0"/>
          </a:p>
        </p:txBody>
      </p:sp>
      <p:sp>
        <p:nvSpPr>
          <p:cNvPr id="5" name="Textplatzhalter 9"/>
          <p:cNvSpPr>
            <a:spLocks noGrp="1"/>
          </p:cNvSpPr>
          <p:nvPr>
            <p:ph type="body" sz="quarter" idx="11"/>
          </p:nvPr>
        </p:nvSpPr>
        <p:spPr>
          <a:xfrm>
            <a:off x="226800" y="1000108"/>
            <a:ext cx="5760000" cy="4881581"/>
          </a:xfrm>
        </p:spPr>
        <p:txBody>
          <a:bodyPr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219600" y="798511"/>
            <a:ext cx="11756502" cy="18000"/>
          </a:xfrm>
          <a:prstGeom prst="rect">
            <a:avLst/>
          </a:prstGeom>
          <a:solidFill>
            <a:srgbClr val="FF3334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sz="1800" dirty="0">
              <a:ln>
                <a:noFill/>
              </a:ln>
            </a:endParaRP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6810DDF1-9AC7-46AF-BABB-8F2ABAA267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28259" y="6378574"/>
            <a:ext cx="8396032" cy="365125"/>
          </a:xfrm>
          <a:prstGeom prst="rect">
            <a:avLst/>
          </a:prstGeom>
        </p:spPr>
        <p:txBody>
          <a:bodyPr/>
          <a:lstStyle>
            <a:lvl1pPr algn="l">
              <a:defRPr sz="105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err="1"/>
              <a:t>Logistik</a:t>
            </a:r>
            <a:r>
              <a:rPr lang="en-US" dirty="0"/>
              <a:t> – </a:t>
            </a:r>
            <a:r>
              <a:rPr lang="en-US" dirty="0" err="1"/>
              <a:t>Gestaltung</a:t>
            </a:r>
            <a:r>
              <a:rPr lang="en-US" dirty="0"/>
              <a:t> und Integration| Univ.-Prof. Dr.-Ing. Frank </a:t>
            </a:r>
            <a:r>
              <a:rPr lang="en-US" dirty="0" err="1"/>
              <a:t>Straube</a:t>
            </a:r>
            <a:r>
              <a:rPr lang="en-US" dirty="0"/>
              <a:t> | Digital Supply Chain Twin </a:t>
            </a:r>
            <a:r>
              <a:rPr lang="en-US" dirty="0" err="1"/>
              <a:t>im</a:t>
            </a:r>
            <a:r>
              <a:rPr lang="en-US" dirty="0"/>
              <a:t> Aircraft Maintenance| 18.12.2020 </a:t>
            </a:r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Tex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219599" y="0"/>
            <a:ext cx="11756501" cy="720000"/>
          </a:xfrm>
        </p:spPr>
        <p:txBody>
          <a:bodyPr/>
          <a:lstStyle/>
          <a:p>
            <a:r>
              <a:rPr lang="de-DE" noProof="0"/>
              <a:t>Titelmasterformat durch Klicken bearbeiten</a:t>
            </a:r>
            <a:endParaRPr lang="en-US" noProof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0"/>
          </p:nvPr>
        </p:nvSpPr>
        <p:spPr>
          <a:xfrm>
            <a:off x="6166276" y="1004890"/>
            <a:ext cx="5809825" cy="4881581"/>
          </a:xfrm>
        </p:spPr>
        <p:txBody>
          <a:bodyPr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219600" y="798512"/>
            <a:ext cx="11756501" cy="18000"/>
          </a:xfrm>
          <a:prstGeom prst="rect">
            <a:avLst/>
          </a:prstGeom>
          <a:solidFill>
            <a:srgbClr val="FF3334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sz="1800" dirty="0">
              <a:ln>
                <a:noFill/>
              </a:ln>
            </a:endParaRP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91BAB8D0-4B1A-4512-B854-A8F69783B3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28259" y="6378574"/>
            <a:ext cx="8396032" cy="365125"/>
          </a:xfrm>
          <a:prstGeom prst="rect">
            <a:avLst/>
          </a:prstGeom>
        </p:spPr>
        <p:txBody>
          <a:bodyPr/>
          <a:lstStyle>
            <a:lvl1pPr algn="l">
              <a:defRPr sz="105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err="1"/>
              <a:t>Logistik</a:t>
            </a:r>
            <a:r>
              <a:rPr lang="en-US" dirty="0"/>
              <a:t> – </a:t>
            </a:r>
            <a:r>
              <a:rPr lang="en-US" dirty="0" err="1"/>
              <a:t>Gestaltung</a:t>
            </a:r>
            <a:r>
              <a:rPr lang="en-US" dirty="0"/>
              <a:t> und Integration| Univ.-Prof. Dr.-Ing. Frank </a:t>
            </a:r>
            <a:r>
              <a:rPr lang="en-US" dirty="0" err="1"/>
              <a:t>Straube</a:t>
            </a:r>
            <a:r>
              <a:rPr lang="en-US" dirty="0"/>
              <a:t> | Digital Supply Chain Twin </a:t>
            </a:r>
            <a:r>
              <a:rPr lang="en-US" dirty="0" err="1"/>
              <a:t>im</a:t>
            </a:r>
            <a:r>
              <a:rPr lang="en-US" dirty="0"/>
              <a:t> Aircraft Maintenance| 18.12.2020 </a:t>
            </a:r>
            <a:endParaRPr lang="de-D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Text rechts/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219599" y="0"/>
            <a:ext cx="11756501" cy="720000"/>
          </a:xfrm>
        </p:spPr>
        <p:txBody>
          <a:bodyPr/>
          <a:lstStyle/>
          <a:p>
            <a:r>
              <a:rPr lang="de-DE" noProof="0"/>
              <a:t>Titelmasterformat durch Klicken bearbeiten</a:t>
            </a:r>
            <a:endParaRPr lang="en-US" noProof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0"/>
          </p:nvPr>
        </p:nvSpPr>
        <p:spPr>
          <a:xfrm>
            <a:off x="6166276" y="998544"/>
            <a:ext cx="5809825" cy="4881581"/>
          </a:xfrm>
        </p:spPr>
        <p:txBody>
          <a:bodyPr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219600" y="798512"/>
            <a:ext cx="11756500" cy="18000"/>
          </a:xfrm>
          <a:prstGeom prst="rect">
            <a:avLst/>
          </a:prstGeom>
          <a:solidFill>
            <a:srgbClr val="FF3334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sz="1800" dirty="0">
              <a:ln>
                <a:noFill/>
              </a:ln>
            </a:endParaRPr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2"/>
          </p:nvPr>
        </p:nvSpPr>
        <p:spPr>
          <a:xfrm>
            <a:off x="226800" y="998544"/>
            <a:ext cx="5809825" cy="4881581"/>
          </a:xfrm>
        </p:spPr>
        <p:txBody>
          <a:bodyPr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19407FFB-D6E9-4FB7-8613-5E17B9A86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28259" y="6378574"/>
            <a:ext cx="8396032" cy="365125"/>
          </a:xfrm>
          <a:prstGeom prst="rect">
            <a:avLst/>
          </a:prstGeom>
        </p:spPr>
        <p:txBody>
          <a:bodyPr/>
          <a:lstStyle>
            <a:lvl1pPr algn="l">
              <a:defRPr sz="105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err="1"/>
              <a:t>Logistik</a:t>
            </a:r>
            <a:r>
              <a:rPr lang="en-US" dirty="0"/>
              <a:t> – </a:t>
            </a:r>
            <a:r>
              <a:rPr lang="en-US" dirty="0" err="1"/>
              <a:t>Gestaltung</a:t>
            </a:r>
            <a:r>
              <a:rPr lang="en-US" dirty="0"/>
              <a:t> und Integration| Univ.-Prof. Dr.-Ing. Frank </a:t>
            </a:r>
            <a:r>
              <a:rPr lang="en-US" dirty="0" err="1"/>
              <a:t>Straube</a:t>
            </a:r>
            <a:r>
              <a:rPr lang="en-US" dirty="0"/>
              <a:t> | Digital Supply Chain Twin </a:t>
            </a:r>
            <a:r>
              <a:rPr lang="en-US" dirty="0" err="1"/>
              <a:t>im</a:t>
            </a:r>
            <a:r>
              <a:rPr lang="en-US" dirty="0"/>
              <a:t> Aircraft Maintenance| 18.12.2020 </a:t>
            </a:r>
            <a:endParaRPr lang="de-DE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219600" y="0"/>
            <a:ext cx="11702864" cy="7200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287354" bIns="0" numCol="1" anchor="b" anchorCtr="0" compatLnSpc="1">
            <a:prstTxWarp prst="textNoShape">
              <a:avLst/>
            </a:prstTxWarp>
          </a:bodyPr>
          <a:lstStyle/>
          <a:p>
            <a:pPr lvl="0" algn="l" defTabSz="1043014" rtl="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851200" y="1000109"/>
            <a:ext cx="9071264" cy="488157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1800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 err="1"/>
              <a:t>Textmasterformate</a:t>
            </a:r>
            <a:r>
              <a:rPr lang="en-US" noProof="0" dirty="0"/>
              <a:t> </a:t>
            </a:r>
            <a:r>
              <a:rPr lang="en-US" noProof="0" dirty="0" err="1"/>
              <a:t>durch</a:t>
            </a:r>
            <a:r>
              <a:rPr lang="en-US" noProof="0" dirty="0"/>
              <a:t> </a:t>
            </a:r>
            <a:r>
              <a:rPr lang="en-US" noProof="0" dirty="0" err="1"/>
              <a:t>Klicken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11019729" y="6581776"/>
            <a:ext cx="902735" cy="192996"/>
          </a:xfrm>
          <a:prstGeom prst="rect">
            <a:avLst/>
          </a:prstGeom>
          <a:noFill/>
          <a:ln w="38100">
            <a:noFill/>
            <a:miter lim="800000"/>
            <a:headEnd/>
            <a:tailEnd type="none" w="med" len="sm"/>
          </a:ln>
          <a:effectLst/>
        </p:spPr>
        <p:txBody>
          <a:bodyPr lIns="36000" tIns="36000" rIns="36000" bIns="0" anchor="b" anchorCtr="0"/>
          <a:lstStyle/>
          <a:p>
            <a:pPr algn="r" defTabSz="1043014">
              <a:spcAft>
                <a:spcPct val="30000"/>
              </a:spcAft>
            </a:pPr>
            <a:r>
              <a:rPr lang="de-DE" sz="1100" b="0" dirty="0">
                <a:latin typeface="+mn-lt"/>
              </a:rPr>
              <a:t>Seite </a:t>
            </a:r>
            <a:fld id="{AAD0CA5F-DDF1-433B-8CBB-666A911A4710}" type="slidenum">
              <a:rPr lang="de-DE" sz="1100" b="0">
                <a:latin typeface="+mn-lt"/>
              </a:rPr>
              <a:pPr algn="r" defTabSz="1043014">
                <a:spcAft>
                  <a:spcPct val="30000"/>
                </a:spcAft>
              </a:pPr>
              <a:t>‹Nr.›</a:t>
            </a:fld>
            <a:endParaRPr lang="de-DE" sz="1100" b="0" dirty="0">
              <a:latin typeface="+mn-lt"/>
            </a:endParaRP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3255C774-1861-47F6-A44B-2C7E7B2D71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28259" y="6378574"/>
            <a:ext cx="8396032" cy="365125"/>
          </a:xfrm>
          <a:prstGeom prst="rect">
            <a:avLst/>
          </a:prstGeom>
        </p:spPr>
        <p:txBody>
          <a:bodyPr/>
          <a:lstStyle>
            <a:lvl1pPr algn="l">
              <a:defRPr sz="105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err="1"/>
              <a:t>Logistik</a:t>
            </a:r>
            <a:r>
              <a:rPr lang="en-US" dirty="0"/>
              <a:t> – </a:t>
            </a:r>
            <a:r>
              <a:rPr lang="en-US" dirty="0" err="1"/>
              <a:t>Gestaltung</a:t>
            </a:r>
            <a:r>
              <a:rPr lang="en-US" dirty="0"/>
              <a:t> und Integration| Univ.-Prof. Dr.-Ing. Frank </a:t>
            </a:r>
            <a:r>
              <a:rPr lang="en-US" dirty="0" err="1"/>
              <a:t>Straube</a:t>
            </a:r>
            <a:r>
              <a:rPr lang="en-US" dirty="0"/>
              <a:t> | Digital Supply Chain Twin </a:t>
            </a:r>
            <a:r>
              <a:rPr lang="en-US" dirty="0" err="1"/>
              <a:t>im</a:t>
            </a:r>
            <a:r>
              <a:rPr lang="en-US" dirty="0"/>
              <a:t> Aircraft Maintenance| 18.12.2020 </a:t>
            </a:r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F4135870-528C-4771-B6EB-FF0AB09D20B4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600" y="6300526"/>
            <a:ext cx="792088" cy="44317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l" defTabSz="914423" rtl="0" eaLnBrk="1" latinLnBrk="0" hangingPunct="1">
        <a:spcBef>
          <a:spcPct val="0"/>
        </a:spcBef>
        <a:buNone/>
        <a:defRPr lang="de-DE" sz="2200" b="1" kern="1200" dirty="0" smtClean="0">
          <a:solidFill>
            <a:schemeClr val="tx1"/>
          </a:solidFill>
          <a:latin typeface="+mj-lt"/>
          <a:ea typeface="+mj-ea"/>
          <a:cs typeface="Arial" pitchFamily="34" charset="0"/>
        </a:defRPr>
      </a:lvl1pPr>
    </p:titleStyle>
    <p:bodyStyle>
      <a:lvl1pPr marL="342908" indent="-342908" algn="l" defTabSz="914423" rtl="0" eaLnBrk="1" fontAlgn="base" latinLnBrk="0" hangingPunct="1">
        <a:spcBef>
          <a:spcPct val="20000"/>
        </a:spcBef>
        <a:spcAft>
          <a:spcPct val="20000"/>
        </a:spcAft>
        <a:buClr>
          <a:schemeClr val="accent6"/>
        </a:buClr>
        <a:buSzPct val="90000"/>
        <a:buFont typeface="Wingdings 3" pitchFamily="18" charset="2"/>
        <a:buChar char="u"/>
        <a:tabLst>
          <a:tab pos="266706" algn="l"/>
          <a:tab pos="631841" algn="l"/>
          <a:tab pos="981099" algn="l"/>
        </a:tabLst>
        <a:defRPr lang="de-DE" sz="1800" kern="1200" dirty="0" smtClean="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742969" indent="-285757" algn="l" defTabSz="914423" rtl="0" eaLnBrk="1" fontAlgn="base" latinLnBrk="0" hangingPunct="1">
        <a:spcBef>
          <a:spcPct val="20000"/>
        </a:spcBef>
        <a:spcAft>
          <a:spcPct val="20000"/>
        </a:spcAft>
        <a:buClr>
          <a:schemeClr val="accent1"/>
        </a:buClr>
        <a:buSzPct val="90000"/>
        <a:buFont typeface="Wingdings 3" pitchFamily="18" charset="2"/>
        <a:buChar char="u"/>
        <a:tabLst>
          <a:tab pos="266706" algn="l"/>
          <a:tab pos="631841" algn="l"/>
          <a:tab pos="981099" algn="l"/>
        </a:tabLst>
        <a:defRPr lang="de-DE" sz="1600" kern="1200" dirty="0" smtClean="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1143028" indent="-228606" algn="l" defTabSz="914423" rtl="0" eaLnBrk="1" fontAlgn="base" latinLnBrk="0" hangingPunct="1">
        <a:spcBef>
          <a:spcPct val="20000"/>
        </a:spcBef>
        <a:spcAft>
          <a:spcPct val="20000"/>
        </a:spcAft>
        <a:buClr>
          <a:schemeClr val="accent3"/>
        </a:buClr>
        <a:buSzPct val="90000"/>
        <a:buFont typeface="Wingdings 3" pitchFamily="18" charset="2"/>
        <a:buChar char="u"/>
        <a:tabLst>
          <a:tab pos="266706" algn="l"/>
          <a:tab pos="631841" algn="l"/>
          <a:tab pos="981099" algn="l"/>
        </a:tabLst>
        <a:defRPr lang="de-DE" sz="1600" kern="1200" dirty="0" smtClean="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600240" indent="-228606" algn="l" defTabSz="914423" rtl="0" eaLnBrk="1" fontAlgn="base" latinLnBrk="0" hangingPunct="1">
        <a:spcBef>
          <a:spcPct val="20000"/>
        </a:spcBef>
        <a:spcAft>
          <a:spcPct val="20000"/>
        </a:spcAft>
        <a:buClr>
          <a:schemeClr val="tx1"/>
        </a:buClr>
        <a:buFont typeface="Arial" pitchFamily="34" charset="0"/>
        <a:buChar char="–"/>
        <a:tabLst>
          <a:tab pos="266706" algn="l"/>
          <a:tab pos="631841" algn="l"/>
          <a:tab pos="981099" algn="l"/>
        </a:tabLst>
        <a:defRPr lang="de-DE" sz="1600" kern="1200" dirty="0" smtClean="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2057452" indent="-228606" algn="l" defTabSz="914423" rtl="0" eaLnBrk="1" fontAlgn="base" latinLnBrk="0" hangingPunct="1">
        <a:spcBef>
          <a:spcPct val="20000"/>
        </a:spcBef>
        <a:spcAft>
          <a:spcPct val="20000"/>
        </a:spcAft>
        <a:buClr>
          <a:schemeClr val="tx1"/>
        </a:buClr>
        <a:buFont typeface="Symbol" pitchFamily="18" charset="2"/>
        <a:buChar char="-"/>
        <a:tabLst>
          <a:tab pos="266706" algn="l"/>
          <a:tab pos="631841" algn="l"/>
          <a:tab pos="981099" algn="l"/>
        </a:tabLst>
        <a:defRPr lang="de-DE" sz="1600" kern="1200" dirty="0" smtClean="0">
          <a:solidFill>
            <a:schemeClr val="tx1"/>
          </a:solidFill>
          <a:latin typeface="+mn-lt"/>
          <a:ea typeface="+mn-ea"/>
          <a:cs typeface="Arial" pitchFamily="34" charset="0"/>
        </a:defRPr>
      </a:lvl5pPr>
      <a:lvl6pPr marL="2514663" indent="-228606" algn="l" defTabSz="914423" rtl="0" eaLnBrk="1" latinLnBrk="0" hangingPunct="1">
        <a:spcBef>
          <a:spcPct val="200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74" indent="-228606" algn="l" defTabSz="914423" rtl="0" eaLnBrk="1" latinLnBrk="0" hangingPunct="1">
        <a:spcBef>
          <a:spcPct val="200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3" rtl="0" eaLnBrk="1" latinLnBrk="0" hangingPunct="1">
        <a:spcBef>
          <a:spcPct val="20000"/>
        </a:spcBef>
        <a:buClr>
          <a:schemeClr val="tx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6" algn="l" defTabSz="91442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1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Untertitel 5">
            <a:extLst>
              <a:ext uri="{FF2B5EF4-FFF2-40B4-BE49-F238E27FC236}">
                <a16:creationId xmlns:a16="http://schemas.microsoft.com/office/drawing/2014/main" id="{59848DEA-96D6-4056-958B-2DC46743E2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EFC93571-9FBE-47EE-BF8D-81A0A75E3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000" dirty="0"/>
              <a:t>SCA Case Study</a:t>
            </a:r>
          </a:p>
        </p:txBody>
      </p:sp>
    </p:spTree>
    <p:extLst>
      <p:ext uri="{BB962C8B-B14F-4D97-AF65-F5344CB8AC3E}">
        <p14:creationId xmlns:p14="http://schemas.microsoft.com/office/powerpoint/2010/main" val="985307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7DEDC8-55F5-4848-811C-FFFCBDE2C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1.2 Übersicht Kosten, Umsatz und Marge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FCCA8F2-BA59-4E0C-9F6B-31FCDCC607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600" y="1198126"/>
            <a:ext cx="5831840" cy="359907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AEAA575-0193-45C8-9DC2-BC752576A4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3279" y="1198126"/>
            <a:ext cx="5831840" cy="359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232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66EF71-470C-43E4-A7F4-05C57AA74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Datenbereinigung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0B9F9C4-F6B9-47D2-B69D-0595A1DB3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658" y="1345279"/>
            <a:ext cx="4716726" cy="2910894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46C4C0F3-59B2-4F56-8295-DF49CE9A46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4795" y="1345279"/>
            <a:ext cx="4716726" cy="2910894"/>
          </a:xfrm>
          <a:prstGeom prst="rect">
            <a:avLst/>
          </a:prstGeom>
        </p:spPr>
      </p:pic>
      <p:sp>
        <p:nvSpPr>
          <p:cNvPr id="6" name="Textplatzhalter 2">
            <a:extLst>
              <a:ext uri="{FF2B5EF4-FFF2-40B4-BE49-F238E27FC236}">
                <a16:creationId xmlns:a16="http://schemas.microsoft.com/office/drawing/2014/main" id="{2992D420-8710-45F2-8FA7-961D59C1879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26800" y="4432041"/>
            <a:ext cx="11749302" cy="1454430"/>
          </a:xfrm>
        </p:spPr>
        <p:txBody>
          <a:bodyPr/>
          <a:lstStyle/>
          <a:p>
            <a:r>
              <a:rPr lang="de-DE" dirty="0"/>
              <a:t>Gesamt Kosten </a:t>
            </a:r>
            <a:r>
              <a:rPr lang="de-DE" dirty="0" err="1"/>
              <a:t>max</a:t>
            </a:r>
            <a:r>
              <a:rPr lang="de-DE" dirty="0"/>
              <a:t> 5000 und min -1000</a:t>
            </a:r>
          </a:p>
          <a:p>
            <a:r>
              <a:rPr lang="de-DE" dirty="0"/>
              <a:t>Gesamt Umsatz min -1000</a:t>
            </a:r>
          </a:p>
        </p:txBody>
      </p:sp>
    </p:spTree>
    <p:extLst>
      <p:ext uri="{BB962C8B-B14F-4D97-AF65-F5344CB8AC3E}">
        <p14:creationId xmlns:p14="http://schemas.microsoft.com/office/powerpoint/2010/main" val="4760723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7AB264-F1A2-46BC-8698-05ABF12F6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820ABA7-C0D0-4957-9341-06DAC3C38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666" y="1371857"/>
            <a:ext cx="6666667" cy="41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895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E9B975-5699-4415-83AB-8B59B30D8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3F89C0E-B49A-4AC6-A78D-4F11E83C25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3455" y="1029015"/>
            <a:ext cx="5574637" cy="3440348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EF09114-607E-44B5-A214-3BCE7F865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3455" y="3811609"/>
            <a:ext cx="4762084" cy="2938886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B835203-928D-43ED-8764-A7EEA1FD80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742" y="914657"/>
            <a:ext cx="6666667" cy="41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054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A3B68A-4890-4A22-A6B3-3C867D446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6561E46-1EEE-43F0-A7D2-5BF03F028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634" y="1465163"/>
            <a:ext cx="6666667" cy="411428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1DFDB5F0-AFF1-4488-B377-1E3C664229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9596" y="1877018"/>
            <a:ext cx="5696929" cy="3515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647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A43A20-9783-4053-B961-98BA8E633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412C3C0-17E6-4AA6-8763-1223E892D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666" y="1371857"/>
            <a:ext cx="6666667" cy="41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991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8FF7E7-EB22-42A0-AF52-976B6DC19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A1BA3C6-52EA-44D2-B65D-4833E91C6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793" y="1033858"/>
            <a:ext cx="5672207" cy="350056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05B41211-157C-4EA1-9B08-912753902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9283" y="1248039"/>
            <a:ext cx="4978099" cy="307219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6C8164F-7959-4F39-A61B-20D26010FA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9065" y="3265347"/>
            <a:ext cx="4747556" cy="292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5775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2F0A91-42A2-4CE5-B82D-76E08C1D5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D8037C8-E8F6-4151-AE4F-EEA37C2FE7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C509240-523E-40E4-B375-811B1DC829A6}"/>
              </a:ext>
            </a:extLst>
          </p:cNvPr>
          <p:cNvSpPr txBox="1"/>
          <p:nvPr/>
        </p:nvSpPr>
        <p:spPr>
          <a:xfrm>
            <a:off x="2346960" y="2122241"/>
            <a:ext cx="749808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600" b="1" dirty="0"/>
              <a:t>Backup</a:t>
            </a:r>
          </a:p>
        </p:txBody>
      </p:sp>
    </p:spTree>
    <p:extLst>
      <p:ext uri="{BB962C8B-B14F-4D97-AF65-F5344CB8AC3E}">
        <p14:creationId xmlns:p14="http://schemas.microsoft.com/office/powerpoint/2010/main" val="611076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E8FBFD8-026B-452E-88C2-B602006AD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C490330-D20E-4B36-9D57-2B131804C9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Visuelle Exploration </a:t>
            </a:r>
          </a:p>
          <a:p>
            <a:r>
              <a:rPr lang="de-DE" sz="1800" dirty="0"/>
              <a:t>Datenbereinigung</a:t>
            </a:r>
          </a:p>
          <a:p>
            <a:r>
              <a:rPr lang="de-DE" dirty="0"/>
              <a:t>Deskriptive Analyse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673672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3DE4B9-EB99-E443-A587-ABDC401C0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 Übersicht zu Lane-Domain und Fulfillment-Strategie,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6672663-66F3-2D4D-8AA3-0EB1A5E8F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404" y="1967938"/>
            <a:ext cx="4914601" cy="3031734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5C4308B7-30D8-EB45-8C33-408209A59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8607" y="1885758"/>
            <a:ext cx="4623285" cy="2852026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A657CFA7-D6D6-4945-9917-6826B0764674}"/>
              </a:ext>
            </a:extLst>
          </p:cNvPr>
          <p:cNvSpPr txBox="1"/>
          <p:nvPr/>
        </p:nvSpPr>
        <p:spPr>
          <a:xfrm>
            <a:off x="806824" y="4999672"/>
            <a:ext cx="4475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Alle Länder</a:t>
            </a:r>
          </a:p>
          <a:p>
            <a:r>
              <a:rPr lang="de-DE" dirty="0"/>
              <a:t>- Lane Domain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65B65A1-0640-D947-B309-7D187AA11644}"/>
              </a:ext>
            </a:extLst>
          </p:cNvPr>
          <p:cNvSpPr txBox="1"/>
          <p:nvPr/>
        </p:nvSpPr>
        <p:spPr>
          <a:xfrm>
            <a:off x="6552658" y="4999672"/>
            <a:ext cx="4475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Alle Länder</a:t>
            </a:r>
          </a:p>
          <a:p>
            <a:r>
              <a:rPr lang="de-DE" dirty="0"/>
              <a:t>- </a:t>
            </a:r>
            <a:r>
              <a:rPr lang="de-DE" dirty="0" err="1"/>
              <a:t>fulfillment_strategy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95956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538B06-256E-EC4C-AA21-27AD3DEB7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1.1 Übersicht zu Businessmodel (3PL und 4PL)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E7AE3F-91A8-B24B-949A-8B4964C34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620" y="1947134"/>
            <a:ext cx="6576695" cy="4057052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304687F8-E7AE-314D-979A-D605C731948F}"/>
              </a:ext>
            </a:extLst>
          </p:cNvPr>
          <p:cNvSpPr/>
          <p:nvPr/>
        </p:nvSpPr>
        <p:spPr>
          <a:xfrm>
            <a:off x="7600315" y="2175319"/>
            <a:ext cx="542368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/>
              <a:t>business_model</a:t>
            </a:r>
            <a:r>
              <a:rPr lang="de-DE" dirty="0"/>
              <a:t>     </a:t>
            </a:r>
            <a:r>
              <a:rPr lang="de-DE" dirty="0" err="1"/>
              <a:t>mean_margin</a:t>
            </a:r>
            <a:endParaRPr lang="de-DE" dirty="0"/>
          </a:p>
          <a:p>
            <a:r>
              <a:rPr lang="de-DE" dirty="0"/>
              <a:t>3PL	                30.754377			</a:t>
            </a:r>
          </a:p>
          <a:p>
            <a:r>
              <a:rPr lang="de-DE" dirty="0"/>
              <a:t>4PL	                -0.582635</a:t>
            </a:r>
          </a:p>
        </p:txBody>
      </p:sp>
    </p:spTree>
    <p:extLst>
      <p:ext uri="{BB962C8B-B14F-4D97-AF65-F5344CB8AC3E}">
        <p14:creationId xmlns:p14="http://schemas.microsoft.com/office/powerpoint/2010/main" val="129808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538B06-256E-EC4C-AA21-27AD3DEB7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1.1 Übersicht zu Businessmodel (3PL und 4PL) (Seit der Einführung von 4PL-Geschäfstmodell 11.2019)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04687F8-E7AE-314D-979A-D605C731948F}"/>
              </a:ext>
            </a:extLst>
          </p:cNvPr>
          <p:cNvSpPr/>
          <p:nvPr/>
        </p:nvSpPr>
        <p:spPr>
          <a:xfrm>
            <a:off x="7600315" y="2175319"/>
            <a:ext cx="542368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/>
              <a:t>business_model</a:t>
            </a:r>
            <a:r>
              <a:rPr lang="de-DE" dirty="0"/>
              <a:t>     </a:t>
            </a:r>
            <a:r>
              <a:rPr lang="de-DE" dirty="0" err="1"/>
              <a:t>mean_margin</a:t>
            </a:r>
            <a:r>
              <a:rPr lang="de-DE" dirty="0"/>
              <a:t> (Euro)</a:t>
            </a:r>
          </a:p>
          <a:p>
            <a:r>
              <a:rPr lang="de-DE" dirty="0"/>
              <a:t>3PL	                36.58			</a:t>
            </a:r>
          </a:p>
          <a:p>
            <a:r>
              <a:rPr lang="de-DE" dirty="0"/>
              <a:t>4PL	                -0.59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BEE4031-F26B-4640-A6ED-9C8CC63772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972" y="1873403"/>
            <a:ext cx="6843343" cy="4218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3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B953FB-DBB1-4465-8BCD-8E6E3D825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1.2 Aufträge in allen Domain-Lanes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A3DFCDA-52A9-478B-8FCE-C5982ECB8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140" y="1456078"/>
            <a:ext cx="6666667" cy="4114286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9741EC7D-FDD9-0445-B4D1-47511279BFAC}"/>
              </a:ext>
            </a:extLst>
          </p:cNvPr>
          <p:cNvSpPr txBox="1"/>
          <p:nvPr/>
        </p:nvSpPr>
        <p:spPr>
          <a:xfrm>
            <a:off x="7604666" y="1763177"/>
            <a:ext cx="4475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#TODO</a:t>
            </a:r>
          </a:p>
          <a:p>
            <a:r>
              <a:rPr lang="de-DE" dirty="0"/>
              <a:t>- Fehlen Absoluten Zahlen</a:t>
            </a:r>
          </a:p>
        </p:txBody>
      </p:sp>
    </p:spTree>
    <p:extLst>
      <p:ext uri="{BB962C8B-B14F-4D97-AF65-F5344CB8AC3E}">
        <p14:creationId xmlns:p14="http://schemas.microsoft.com/office/powerpoint/2010/main" val="1950781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8069C4-07D2-AE45-99CE-04C9CCD64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Fokus auf National (Deutschland)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957D6BC-0A6B-2F47-B779-C083809F27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Europa-Karte rein, DE markieren</a:t>
            </a:r>
          </a:p>
          <a:p>
            <a:r>
              <a:rPr lang="de-DE" dirty="0"/>
              <a:t>Margen Zahl in die jeweiligen Länder einfügen</a:t>
            </a:r>
          </a:p>
        </p:txBody>
      </p:sp>
    </p:spTree>
    <p:extLst>
      <p:ext uri="{BB962C8B-B14F-4D97-AF65-F5344CB8AC3E}">
        <p14:creationId xmlns:p14="http://schemas.microsoft.com/office/powerpoint/2010/main" val="10556467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7DEDC8-55F5-4848-811C-FFFCBDE2C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1.2 Übersicht Kosten, Umsatz und Marge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74C7896-A78F-5D44-B44E-6441B8FDF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102" y="871206"/>
            <a:ext cx="4758535" cy="293546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551BA10-1541-D34A-A709-35809683E7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371" y="3957873"/>
            <a:ext cx="4542266" cy="2668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462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7DEDC8-55F5-4848-811C-FFFCBDE2C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1.2 Übersicht Kosten, Umsatz und Marge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3957ABE3-B971-430B-B5B0-68DA50CCDB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1113"/>
            <a:ext cx="6134830" cy="3788258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9AB3F2DC-F382-4421-B4F7-BCE680D8EB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1683" y="1451113"/>
            <a:ext cx="6134830" cy="3788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70611"/>
      </p:ext>
    </p:extLst>
  </p:cSld>
  <p:clrMapOvr>
    <a:masterClrMapping/>
  </p:clrMapOvr>
</p:sld>
</file>

<file path=ppt/theme/theme1.xml><?xml version="1.0" encoding="utf-8"?>
<a:theme xmlns:a="http://schemas.openxmlformats.org/drawingml/2006/main" name="Folien für PMF">
  <a:themeElements>
    <a:clrScheme name="IWF Montagetechnik und Fabrikbetrieb">
      <a:dk1>
        <a:srgbClr val="333333"/>
      </a:dk1>
      <a:lt1>
        <a:srgbClr val="FFFFFF"/>
      </a:lt1>
      <a:dk2>
        <a:srgbClr val="333333"/>
      </a:dk2>
      <a:lt2>
        <a:srgbClr val="FFFFFF"/>
      </a:lt2>
      <a:accent1>
        <a:srgbClr val="9FB6C4"/>
      </a:accent1>
      <a:accent2>
        <a:srgbClr val="990000"/>
      </a:accent2>
      <a:accent3>
        <a:srgbClr val="7D6666"/>
      </a:accent3>
      <a:accent4>
        <a:srgbClr val="7CCCCC"/>
      </a:accent4>
      <a:accent5>
        <a:srgbClr val="E7EEF2"/>
      </a:accent5>
      <a:accent6>
        <a:srgbClr val="FF3333"/>
      </a:accent6>
      <a:hlink>
        <a:srgbClr val="80B6DA"/>
      </a:hlink>
      <a:folHlink>
        <a:srgbClr val="4D99CC"/>
      </a:folHlink>
    </a:clrScheme>
    <a:fontScheme name="IWF Montagetechnik und Fabrikbetrieb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7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Folien für PMF</Template>
  <TotalTime>0</TotalTime>
  <Words>157</Words>
  <Application>Microsoft Office PowerPoint</Application>
  <PresentationFormat>Breitbild</PresentationFormat>
  <Paragraphs>31</Paragraphs>
  <Slides>17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2" baseType="lpstr">
      <vt:lpstr>Arial</vt:lpstr>
      <vt:lpstr>Calibri</vt:lpstr>
      <vt:lpstr>Symbol</vt:lpstr>
      <vt:lpstr>Wingdings 3</vt:lpstr>
      <vt:lpstr>Folien für PMF</vt:lpstr>
      <vt:lpstr>SCA Case Study</vt:lpstr>
      <vt:lpstr>Agenda</vt:lpstr>
      <vt:lpstr>1 Übersicht zu Lane-Domain und Fulfillment-Strategie,</vt:lpstr>
      <vt:lpstr>1.1 Übersicht zu Businessmodel (3PL und 4PL)</vt:lpstr>
      <vt:lpstr>1.1 Übersicht zu Businessmodel (3PL und 4PL) (Seit der Einführung von 4PL-Geschäfstmodell 11.2019)</vt:lpstr>
      <vt:lpstr>1.2 Aufträge in allen Domain-Lanes</vt:lpstr>
      <vt:lpstr>Fokus auf National (Deutschland)</vt:lpstr>
      <vt:lpstr>1.2 Übersicht Kosten, Umsatz und Marge</vt:lpstr>
      <vt:lpstr>1.2 Übersicht Kosten, Umsatz und Marge</vt:lpstr>
      <vt:lpstr>1.2 Übersicht Kosten, Umsatz und Marge</vt:lpstr>
      <vt:lpstr>Datenbereinigung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 Montagetechnik und Fabrikbetrieb Name des Projects</dc:title>
  <dc:creator>Benker, Maximilian Johann Florian</dc:creator>
  <cp:lastModifiedBy>Trang</cp:lastModifiedBy>
  <cp:revision>174</cp:revision>
  <dcterms:created xsi:type="dcterms:W3CDTF">2016-03-29T14:22:37Z</dcterms:created>
  <dcterms:modified xsi:type="dcterms:W3CDTF">2021-02-14T16:03:11Z</dcterms:modified>
</cp:coreProperties>
</file>

<file path=docProps/thumbnail.jpeg>
</file>